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notesMasterIdLst>
    <p:notesMasterId r:id="rId24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68" r:id="rId16"/>
    <p:sldId id="269" r:id="rId17"/>
    <p:sldId id="270" r:id="rId18"/>
    <p:sldId id="275" r:id="rId19"/>
    <p:sldId id="271" r:id="rId20"/>
    <p:sldId id="274" r:id="rId21"/>
    <p:sldId id="277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3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C957-6B8B-4247-807F-D9F11843BAAD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6255C-17F1-E448-A042-ADAAB9A08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8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8/29/17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August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erdman@indians.k12.pa.us" TargetMode="External"/><Relationship Id="rId3" Type="http://schemas.openxmlformats.org/officeDocument/2006/relationships/hyperlink" Target="mailto:mrollenhagen@indians.k12.pa.u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65399" y="3045460"/>
            <a:ext cx="4368835" cy="1617061"/>
          </a:xfrm>
        </p:spPr>
        <p:txBody>
          <a:bodyPr/>
          <a:lstStyle/>
          <a:p>
            <a:r>
              <a:rPr lang="en-US" dirty="0" smtClean="0"/>
              <a:t>Classroom Level System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Miss. Erdman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3057" y="26761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9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Respectful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Appropriate language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Appropriate gestures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Appropriate topics when talking with peers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Positive interactions with staff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Positive interactions with peers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No writing on self or others </a:t>
            </a:r>
          </a:p>
          <a:p>
            <a:pPr algn="l"/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6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Bronze: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Eat lunch in cafeteria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During free time allowed to read, color, or silent activity at seat</a:t>
            </a:r>
          </a:p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Silver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Eat lunch in cafeteria 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During free time allowed music at seat (No computers)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Eligible for CBTs (Must not owe work)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Eligible for Mystery Motivators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36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Gold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Eat lunch in cafeteria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During free time allowed music, computers, bean bags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Eligible for CBTs (must not owe work)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Eligible for mystery motivators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Can have one time order in lunch in ES or SW room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May choose to hand in point sheets per week verses daily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4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Platinum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Eat lunch in cafeteria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During free time allowed music, computers, bean bags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Eligible for CBTs (must not owe work)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Eligible for Mystery Motivators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Can have one time lunch either out in the community or choose a friend (approved by the staff) to order lunch in.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No point sheet necessary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Will assist in planning next CBT</a:t>
            </a:r>
          </a:p>
          <a:p>
            <a:pPr marL="342900" indent="-342900" algn="l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Will be given randomly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A random reward that will be given to those who earned it at the moment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Examples (candy, pancakes, etc…)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Rewards good behaviors!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motivators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7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-84621" r="-84621"/>
          <a:stretch>
            <a:fillRect/>
          </a:stretch>
        </p:blipFill>
        <p:spPr>
          <a:xfrm rot="16200000">
            <a:off x="284314" y="1496621"/>
            <a:ext cx="8199441" cy="49199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2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silver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97087" y="886180"/>
            <a:ext cx="433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32865" y="814624"/>
            <a:ext cx="4265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8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068" y="1885950"/>
            <a:ext cx="6629400" cy="44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Office Referrals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Failing more than 20% of classes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Out of control behaviors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Non compliance/ argumentative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Removal from class for negative behaviors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4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Classroom Rules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Classroom Level System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Negative Days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Rewards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Expectations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Mystery Motivators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Explanation of levels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Tin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Questions</a:t>
            </a:r>
          </a:p>
          <a:p>
            <a:pPr marL="342900" indent="-342900" algn="l">
              <a:buFont typeface="Arial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76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Must eat in the classroom for lunch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No “extras” will be allowed for lunch.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Restricted from all rewards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Must have 3 positive consecutive days to get off TIN.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1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rgbClr val="000000"/>
                </a:solidFill>
              </a:rPr>
              <a:t>Accept responsibility</a:t>
            </a:r>
            <a:r>
              <a:rPr lang="en-US" sz="4000" b="1" dirty="0" smtClean="0">
                <a:solidFill>
                  <a:srgbClr val="000000"/>
                </a:solidFill>
              </a:rPr>
              <a:t> for your actions.</a:t>
            </a:r>
          </a:p>
          <a:p>
            <a:r>
              <a:rPr lang="en-US" sz="4000" b="1" i="1" dirty="0" smtClean="0">
                <a:solidFill>
                  <a:srgbClr val="000000"/>
                </a:solidFill>
              </a:rPr>
              <a:t>Be accountable </a:t>
            </a:r>
            <a:r>
              <a:rPr lang="en-US" sz="4000" b="1" dirty="0" smtClean="0">
                <a:solidFill>
                  <a:srgbClr val="000000"/>
                </a:solidFill>
              </a:rPr>
              <a:t>for your results. </a:t>
            </a:r>
          </a:p>
          <a:p>
            <a:r>
              <a:rPr lang="en-US" sz="4000" b="1" i="1" dirty="0" smtClean="0">
                <a:solidFill>
                  <a:srgbClr val="000000"/>
                </a:solidFill>
              </a:rPr>
              <a:t>Take ownership </a:t>
            </a:r>
            <a:r>
              <a:rPr lang="en-US" sz="4000" b="1" dirty="0" smtClean="0">
                <a:solidFill>
                  <a:srgbClr val="000000"/>
                </a:solidFill>
              </a:rPr>
              <a:t>of your mistakes. 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Accountability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96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00"/>
                </a:solidFill>
              </a:rPr>
              <a:t>Please feel free to contact us with any questions! </a:t>
            </a:r>
          </a:p>
          <a:p>
            <a:pPr algn="l"/>
            <a:endParaRPr lang="en-US" b="1" dirty="0">
              <a:solidFill>
                <a:srgbClr val="000000"/>
              </a:solidFill>
            </a:endParaRPr>
          </a:p>
          <a:p>
            <a:pPr algn="l"/>
            <a:r>
              <a:rPr lang="en-US" b="1" dirty="0" smtClean="0">
                <a:solidFill>
                  <a:srgbClr val="000000"/>
                </a:solidFill>
              </a:rPr>
              <a:t>Sierra Erdman, Emotional Support Teacher</a:t>
            </a:r>
          </a:p>
          <a:p>
            <a:pPr algn="l"/>
            <a:r>
              <a:rPr lang="en-US" b="1" dirty="0" smtClean="0">
                <a:solidFill>
                  <a:srgbClr val="000000"/>
                </a:solidFill>
                <a:hlinkClick r:id="rId2"/>
              </a:rPr>
              <a:t>serdman@indians.k12.pa.us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l"/>
            <a:r>
              <a:rPr lang="en-US" b="1" dirty="0" smtClean="0">
                <a:solidFill>
                  <a:srgbClr val="000000"/>
                </a:solidFill>
              </a:rPr>
              <a:t>570-648-5731 </a:t>
            </a:r>
            <a:r>
              <a:rPr lang="en-US" b="1" dirty="0" err="1" smtClean="0">
                <a:solidFill>
                  <a:srgbClr val="000000"/>
                </a:solidFill>
              </a:rPr>
              <a:t>ext</a:t>
            </a:r>
            <a:r>
              <a:rPr lang="en-US" b="1" dirty="0" smtClean="0">
                <a:solidFill>
                  <a:srgbClr val="000000"/>
                </a:solidFill>
              </a:rPr>
              <a:t> 3210</a:t>
            </a:r>
          </a:p>
          <a:p>
            <a:pPr algn="l"/>
            <a:endParaRPr lang="en-US" b="1" dirty="0">
              <a:solidFill>
                <a:srgbClr val="00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000000"/>
                </a:solidFill>
              </a:rPr>
              <a:t>Christin</a:t>
            </a:r>
            <a:r>
              <a:rPr lang="en-US" b="1" dirty="0" smtClean="0">
                <a:solidFill>
                  <a:srgbClr val="000000"/>
                </a:solidFill>
              </a:rPr>
              <a:t> Hughes, </a:t>
            </a:r>
            <a:r>
              <a:rPr lang="en-US" b="1" dirty="0" smtClean="0">
                <a:solidFill>
                  <a:srgbClr val="000000"/>
                </a:solidFill>
              </a:rPr>
              <a:t>School Social Worker</a:t>
            </a:r>
          </a:p>
          <a:p>
            <a:pPr algn="l"/>
            <a:r>
              <a:rPr lang="en-US" b="1" dirty="0" smtClean="0">
                <a:solidFill>
                  <a:srgbClr val="000000"/>
                </a:solidFill>
                <a:hlinkClick r:id="rId3"/>
              </a:rPr>
              <a:t>chughes</a:t>
            </a:r>
            <a:r>
              <a:rPr lang="en-US" b="1" dirty="0" smtClean="0">
                <a:solidFill>
                  <a:srgbClr val="000000"/>
                </a:solidFill>
                <a:hlinkClick r:id="rId3"/>
              </a:rPr>
              <a:t>@</a:t>
            </a:r>
            <a:r>
              <a:rPr lang="en-US" b="1" dirty="0" smtClean="0">
                <a:solidFill>
                  <a:srgbClr val="000000"/>
                </a:solidFill>
                <a:hlinkClick r:id="rId3"/>
              </a:rPr>
              <a:t>indians.k12.pa.us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l"/>
            <a:r>
              <a:rPr lang="en-US" b="1" dirty="0" smtClean="0">
                <a:solidFill>
                  <a:srgbClr val="000000"/>
                </a:solidFill>
              </a:rPr>
              <a:t>570-648-5731 </a:t>
            </a:r>
            <a:r>
              <a:rPr lang="en-US" b="1" dirty="0" err="1" smtClean="0">
                <a:solidFill>
                  <a:srgbClr val="000000"/>
                </a:solidFill>
              </a:rPr>
              <a:t>ext</a:t>
            </a:r>
            <a:r>
              <a:rPr lang="en-US" b="1" dirty="0" smtClean="0">
                <a:solidFill>
                  <a:srgbClr val="000000"/>
                </a:solidFill>
              </a:rPr>
              <a:t> 3620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5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37712" y="1686962"/>
            <a:ext cx="8761269" cy="4837176"/>
          </a:xfrm>
          <a:solidFill>
            <a:schemeClr val="tx1"/>
          </a:solidFill>
        </p:spPr>
        <p:txBody>
          <a:bodyPr>
            <a:normAutofit fontScale="62500" lnSpcReduction="20000"/>
          </a:bodyPr>
          <a:lstStyle/>
          <a:p>
            <a:pPr algn="l"/>
            <a:r>
              <a:rPr lang="en-US" sz="5100" b="1" dirty="0">
                <a:solidFill>
                  <a:schemeClr val="bg1"/>
                </a:solidFill>
              </a:rPr>
              <a:t>1. Students are to bring all required materials and supplies to class each day. </a:t>
            </a:r>
          </a:p>
          <a:p>
            <a:pPr algn="l"/>
            <a:r>
              <a:rPr lang="en-US" sz="5100" b="1" dirty="0">
                <a:solidFill>
                  <a:schemeClr val="bg1"/>
                </a:solidFill>
              </a:rPr>
              <a:t>2. Students are to be in their seats, quiet, and ready to work when the tardy bell rings.  </a:t>
            </a:r>
          </a:p>
          <a:p>
            <a:pPr algn="l">
              <a:lnSpc>
                <a:spcPct val="90000"/>
              </a:lnSpc>
            </a:pPr>
            <a:r>
              <a:rPr lang="en-US" sz="5100" b="1" dirty="0">
                <a:solidFill>
                  <a:schemeClr val="bg1"/>
                </a:solidFill>
              </a:rPr>
              <a:t>3. Students are to follow directions the first time they are given.  </a:t>
            </a:r>
          </a:p>
          <a:p>
            <a:pPr algn="l">
              <a:lnSpc>
                <a:spcPct val="90000"/>
              </a:lnSpc>
            </a:pPr>
            <a:r>
              <a:rPr lang="en-US" sz="5100" b="1" dirty="0">
                <a:solidFill>
                  <a:schemeClr val="bg1"/>
                </a:solidFill>
              </a:rPr>
              <a:t>4. Students are to raise their hand to be recognized before speaking.</a:t>
            </a:r>
          </a:p>
          <a:p>
            <a:pPr algn="l">
              <a:lnSpc>
                <a:spcPct val="90000"/>
              </a:lnSpc>
            </a:pPr>
            <a:r>
              <a:rPr lang="en-US" sz="5100" b="1" dirty="0">
                <a:solidFill>
                  <a:schemeClr val="bg1"/>
                </a:solidFill>
              </a:rPr>
              <a:t>5. Students are to remain in their seats unless given permission to get up.  </a:t>
            </a:r>
          </a:p>
          <a:p>
            <a:pPr algn="l">
              <a:lnSpc>
                <a:spcPct val="90000"/>
              </a:lnSpc>
            </a:pPr>
            <a:r>
              <a:rPr lang="en-US" sz="5100" b="1" dirty="0">
                <a:solidFill>
                  <a:schemeClr val="bg1"/>
                </a:solidFill>
              </a:rPr>
              <a:t>6. Students should not eat, drink, or chew gum in the classroom.  </a:t>
            </a:r>
          </a:p>
          <a:p>
            <a:pPr algn="l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759047"/>
            <a:ext cx="4114800" cy="701040"/>
          </a:xfrm>
        </p:spPr>
        <p:txBody>
          <a:bodyPr/>
          <a:lstStyle/>
          <a:p>
            <a:r>
              <a:rPr lang="en-US" dirty="0" smtClean="0"/>
              <a:t>Classroom 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6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30851"/>
            <a:ext cx="8229600" cy="3890239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level system is based on Safe, Respectful and Responsible behaviors.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Each level has expectations to improve school behavior along with tangible rewards to motivate our students. 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Each </a:t>
            </a:r>
            <a:r>
              <a:rPr lang="en-US" dirty="0">
                <a:solidFill>
                  <a:schemeClr val="bg1"/>
                </a:solidFill>
              </a:rPr>
              <a:t>student will show success by earning positive, neutral, or negative days. 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Each </a:t>
            </a:r>
            <a:r>
              <a:rPr lang="en-US" dirty="0">
                <a:solidFill>
                  <a:schemeClr val="bg1"/>
                </a:solidFill>
              </a:rPr>
              <a:t>student will be provided with a point sheet at the beginning of the day.  They will carry it with them throughout the school day in order to receive immediate feedback from their teachers.  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 </a:t>
            </a:r>
            <a:r>
              <a:rPr lang="en-US" dirty="0">
                <a:solidFill>
                  <a:schemeClr val="bg1"/>
                </a:solidFill>
              </a:rPr>
              <a:t>students progress through the level system the amounts of verbal redirections allowed from staff will decrease before they loose a point.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level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4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level 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231" y="1895386"/>
            <a:ext cx="8494748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 </a:t>
            </a:r>
            <a:r>
              <a:rPr lang="en-US" sz="2400" dirty="0">
                <a:solidFill>
                  <a:srgbClr val="000000"/>
                </a:solidFill>
              </a:rPr>
              <a:t>Each student can earn a maximum of 27 points per day. 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533400" indent="-5334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Positive </a:t>
            </a:r>
            <a:r>
              <a:rPr lang="en-US" sz="2400" dirty="0">
                <a:solidFill>
                  <a:srgbClr val="000000"/>
                </a:solidFill>
              </a:rPr>
              <a:t>days are 24 points and </a:t>
            </a:r>
            <a:r>
              <a:rPr lang="en-US" sz="2400" dirty="0" smtClean="0">
                <a:solidFill>
                  <a:srgbClr val="000000"/>
                </a:solidFill>
              </a:rPr>
              <a:t>higher</a:t>
            </a:r>
          </a:p>
          <a:p>
            <a:pPr marL="533400" indent="-5334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dirty="0" smtClean="0">
                <a:solidFill>
                  <a:srgbClr val="000000"/>
                </a:solidFill>
              </a:rPr>
              <a:t>eutral </a:t>
            </a:r>
            <a:r>
              <a:rPr lang="en-US" sz="2400" dirty="0">
                <a:solidFill>
                  <a:srgbClr val="000000"/>
                </a:solidFill>
              </a:rPr>
              <a:t>days (do over days without dropping in the level system) are 22-23 </a:t>
            </a:r>
            <a:r>
              <a:rPr lang="en-US" sz="2400" dirty="0" smtClean="0">
                <a:solidFill>
                  <a:srgbClr val="000000"/>
                </a:solidFill>
              </a:rPr>
              <a:t>points  </a:t>
            </a:r>
          </a:p>
          <a:p>
            <a:pPr marL="533400" indent="-5334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dirty="0" smtClean="0">
                <a:solidFill>
                  <a:srgbClr val="000000"/>
                </a:solidFill>
              </a:rPr>
              <a:t>egative </a:t>
            </a:r>
            <a:r>
              <a:rPr lang="en-US" sz="2400" dirty="0">
                <a:solidFill>
                  <a:srgbClr val="000000"/>
                </a:solidFill>
              </a:rPr>
              <a:t>days are 21 and below.  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chemeClr val="tx1"/>
          </a:solidFill>
        </p:spPr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If students earn 1 negative day they restart their current level unless it was an office referral.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If </a:t>
            </a:r>
            <a:r>
              <a:rPr lang="en-US" sz="2400" dirty="0">
                <a:solidFill>
                  <a:srgbClr val="000000"/>
                </a:solidFill>
              </a:rPr>
              <a:t>the behavior warrants an office referral then the students drop immediately to tin. 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If students have 2 consecutive negative days they will be placed on </a:t>
            </a:r>
            <a:r>
              <a:rPr lang="en-US" sz="2400" dirty="0" smtClean="0">
                <a:solidFill>
                  <a:srgbClr val="000000"/>
                </a:solidFill>
              </a:rPr>
              <a:t>tin.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expectation is that they complete 2 consecutive positive days in order to return to the level the teacher and social worker see fit.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74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Throughout the year our classes will go on Community Based Trips also knows as, CBTs. 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They </a:t>
            </a:r>
            <a:r>
              <a:rPr lang="en-US" sz="2400" dirty="0">
                <a:solidFill>
                  <a:srgbClr val="000000"/>
                </a:solidFill>
              </a:rPr>
              <a:t>are privileges that your child had earned due to positive behaviors. 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These </a:t>
            </a:r>
            <a:r>
              <a:rPr lang="en-US" sz="2400" dirty="0">
                <a:solidFill>
                  <a:srgbClr val="000000"/>
                </a:solidFill>
              </a:rPr>
              <a:t>trips are vital to rewarding positive behaviors and making the level system work.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Student will also receive more frequent smaller rewards in the classroom</a:t>
            </a:r>
            <a:r>
              <a:rPr lang="en-US" dirty="0">
                <a:solidFill>
                  <a:srgbClr val="000000"/>
                </a:solidFill>
              </a:rPr>
              <a:t>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17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SAFE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In assigned area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Staying in seat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Asking permission to leave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Hands and feet to self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Appropriate language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8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00"/>
                </a:solidFill>
              </a:rPr>
              <a:t>RESPONSIBLE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Homework written in agenda and signed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Point sheet signed and handed in daily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Passing classes:</a:t>
            </a:r>
          </a:p>
          <a:p>
            <a:pPr algn="l"/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            - Bronze/Silver (80%)</a:t>
            </a:r>
          </a:p>
          <a:p>
            <a:pPr algn="l"/>
            <a:r>
              <a:rPr lang="en-US" sz="2400" b="1" dirty="0">
                <a:solidFill>
                  <a:srgbClr val="000000"/>
                </a:solidFill>
              </a:rPr>
              <a:t>	  </a:t>
            </a:r>
            <a:r>
              <a:rPr lang="en-US" sz="2400" b="1" dirty="0" smtClean="0">
                <a:solidFill>
                  <a:srgbClr val="000000"/>
                </a:solidFill>
              </a:rPr>
              <a:t>- Gold (90%)</a:t>
            </a:r>
          </a:p>
          <a:p>
            <a:pPr algn="l"/>
            <a:r>
              <a:rPr lang="en-US" sz="2400" b="1" dirty="0">
                <a:solidFill>
                  <a:srgbClr val="000000"/>
                </a:solidFill>
              </a:rPr>
              <a:t>	 </a:t>
            </a:r>
            <a:r>
              <a:rPr lang="en-US" sz="2400" b="1" dirty="0" smtClean="0">
                <a:solidFill>
                  <a:srgbClr val="000000"/>
                </a:solidFill>
              </a:rPr>
              <a:t> - Platinum (100%) </a:t>
            </a:r>
          </a:p>
          <a:p>
            <a:pPr marL="342900" indent="-342900" algn="l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1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 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15489</TotalTime>
  <Words>812</Words>
  <Application>Microsoft Macintosh PowerPoint</Application>
  <PresentationFormat>On-screen Show (4:3)</PresentationFormat>
  <Paragraphs>124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Black Tie</vt:lpstr>
      <vt:lpstr>Miss. Erdman</vt:lpstr>
      <vt:lpstr>Agenda</vt:lpstr>
      <vt:lpstr>Classroom rules</vt:lpstr>
      <vt:lpstr>Classroom level system</vt:lpstr>
      <vt:lpstr>Classroom level system</vt:lpstr>
      <vt:lpstr>Negative days</vt:lpstr>
      <vt:lpstr>Rewards</vt:lpstr>
      <vt:lpstr>expectations</vt:lpstr>
      <vt:lpstr>expectations</vt:lpstr>
      <vt:lpstr>expectations</vt:lpstr>
      <vt:lpstr>rewards</vt:lpstr>
      <vt:lpstr>rewards</vt:lpstr>
      <vt:lpstr>rewards</vt:lpstr>
      <vt:lpstr>Mystery motivators</vt:lpstr>
      <vt:lpstr>Bronze</vt:lpstr>
      <vt:lpstr>silver</vt:lpstr>
      <vt:lpstr>gold</vt:lpstr>
      <vt:lpstr>Tracking</vt:lpstr>
      <vt:lpstr>tin</vt:lpstr>
      <vt:lpstr>tin</vt:lpstr>
      <vt:lpstr>Accountability </vt:lpstr>
      <vt:lpstr>Contact </vt:lpstr>
    </vt:vector>
  </TitlesOfParts>
  <Company>Classrooms for the Future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Bellringer 11/05/13</dc:title>
  <dc:creator>PA Department of Education Classrooms for the Future</dc:creator>
  <cp:lastModifiedBy>Teacher</cp:lastModifiedBy>
  <cp:revision>30</cp:revision>
  <cp:lastPrinted>2014-02-07T15:14:38Z</cp:lastPrinted>
  <dcterms:created xsi:type="dcterms:W3CDTF">2013-11-04T14:21:46Z</dcterms:created>
  <dcterms:modified xsi:type="dcterms:W3CDTF">2017-08-29T19:36:23Z</dcterms:modified>
</cp:coreProperties>
</file>